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3" r:id="rId6"/>
    <p:sldId id="274" r:id="rId7"/>
    <p:sldId id="260" r:id="rId8"/>
    <p:sldId id="261" r:id="rId9"/>
    <p:sldId id="265" r:id="rId10"/>
    <p:sldId id="264" r:id="rId11"/>
    <p:sldId id="266" r:id="rId12"/>
    <p:sldId id="262" r:id="rId13"/>
    <p:sldId id="263" r:id="rId14"/>
    <p:sldId id="267" r:id="rId15"/>
    <p:sldId id="268" r:id="rId16"/>
    <p:sldId id="269" r:id="rId17"/>
    <p:sldId id="270" r:id="rId18"/>
    <p:sldId id="271" r:id="rId19"/>
    <p:sldId id="272"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F2131311-582B-4707-8E58-D365BB88DF3F}">
          <p14:sldIdLst>
            <p14:sldId id="256"/>
            <p14:sldId id="257"/>
            <p14:sldId id="258"/>
            <p14:sldId id="259"/>
            <p14:sldId id="273"/>
            <p14:sldId id="274"/>
            <p14:sldId id="260"/>
            <p14:sldId id="261"/>
            <p14:sldId id="265"/>
            <p14:sldId id="264"/>
            <p14:sldId id="266"/>
            <p14:sldId id="262"/>
            <p14:sldId id="263"/>
            <p14:sldId id="267"/>
            <p14:sldId id="268"/>
            <p14:sldId id="269"/>
            <p14:sldId id="270"/>
            <p14:sldId id="271"/>
            <p14:sldId id="2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BA53CF-5C95-4D9D-B4E9-10903521B847}"/>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50ECAF23-6BC9-43F8-AC1C-E4D4B828EE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40504A4D-66C1-4932-A925-7394E69028EB}"/>
              </a:ext>
            </a:extLst>
          </p:cNvPr>
          <p:cNvSpPr>
            <a:spLocks noGrp="1"/>
          </p:cNvSpPr>
          <p:nvPr>
            <p:ph type="dt" sz="half" idx="10"/>
          </p:nvPr>
        </p:nvSpPr>
        <p:spPr/>
        <p:txBody>
          <a:bodyPr/>
          <a:lstStyle/>
          <a:p>
            <a:fld id="{9F9C4BC7-1811-4266-BF4B-5988F6B3492A}" type="datetimeFigureOut">
              <a:rPr lang="ru-RU" smtClean="0"/>
              <a:t>18.04.2022</a:t>
            </a:fld>
            <a:endParaRPr lang="ru-RU"/>
          </a:p>
        </p:txBody>
      </p:sp>
      <p:sp>
        <p:nvSpPr>
          <p:cNvPr id="5" name="Нижний колонтитул 4">
            <a:extLst>
              <a:ext uri="{FF2B5EF4-FFF2-40B4-BE49-F238E27FC236}">
                <a16:creationId xmlns:a16="http://schemas.microsoft.com/office/drawing/2014/main" id="{A6AA8B49-DE07-4635-9B1B-0ED0EC17F0A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76C34B3-B1B2-4D9E-A566-408B94AD70BD}"/>
              </a:ext>
            </a:extLst>
          </p:cNvPr>
          <p:cNvSpPr>
            <a:spLocks noGrp="1"/>
          </p:cNvSpPr>
          <p:nvPr>
            <p:ph type="sldNum" sz="quarter" idx="12"/>
          </p:nvPr>
        </p:nvSpPr>
        <p:spPr/>
        <p:txBody>
          <a:bodyPr/>
          <a:lstStyle/>
          <a:p>
            <a:fld id="{53E9E3ED-20BF-4C4E-A17A-01D9B08AA5FF}" type="slidenum">
              <a:rPr lang="ru-RU" smtClean="0"/>
              <a:t>‹#›</a:t>
            </a:fld>
            <a:endParaRPr lang="ru-RU"/>
          </a:p>
        </p:txBody>
      </p:sp>
    </p:spTree>
    <p:extLst>
      <p:ext uri="{BB962C8B-B14F-4D97-AF65-F5344CB8AC3E}">
        <p14:creationId xmlns:p14="http://schemas.microsoft.com/office/powerpoint/2010/main" val="21738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19553C-0DF5-450A-8A6C-FE30B5D5764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F8F099A6-09E9-4062-85A2-AF8C8C7435C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3D4D439-FEE2-4680-BE26-3D835D931F14}"/>
              </a:ext>
            </a:extLst>
          </p:cNvPr>
          <p:cNvSpPr>
            <a:spLocks noGrp="1"/>
          </p:cNvSpPr>
          <p:nvPr>
            <p:ph type="dt" sz="half" idx="10"/>
          </p:nvPr>
        </p:nvSpPr>
        <p:spPr/>
        <p:txBody>
          <a:bodyPr/>
          <a:lstStyle/>
          <a:p>
            <a:fld id="{9F9C4BC7-1811-4266-BF4B-5988F6B3492A}" type="datetimeFigureOut">
              <a:rPr lang="ru-RU" smtClean="0"/>
              <a:t>18.04.2022</a:t>
            </a:fld>
            <a:endParaRPr lang="ru-RU"/>
          </a:p>
        </p:txBody>
      </p:sp>
      <p:sp>
        <p:nvSpPr>
          <p:cNvPr id="5" name="Нижний колонтитул 4">
            <a:extLst>
              <a:ext uri="{FF2B5EF4-FFF2-40B4-BE49-F238E27FC236}">
                <a16:creationId xmlns:a16="http://schemas.microsoft.com/office/drawing/2014/main" id="{9184F1A2-4DEB-4037-A2F8-85F6961B635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66CC198-6BAA-484C-9987-1716FF6DAAA6}"/>
              </a:ext>
            </a:extLst>
          </p:cNvPr>
          <p:cNvSpPr>
            <a:spLocks noGrp="1"/>
          </p:cNvSpPr>
          <p:nvPr>
            <p:ph type="sldNum" sz="quarter" idx="12"/>
          </p:nvPr>
        </p:nvSpPr>
        <p:spPr/>
        <p:txBody>
          <a:bodyPr/>
          <a:lstStyle/>
          <a:p>
            <a:fld id="{53E9E3ED-20BF-4C4E-A17A-01D9B08AA5FF}" type="slidenum">
              <a:rPr lang="ru-RU" smtClean="0"/>
              <a:t>‹#›</a:t>
            </a:fld>
            <a:endParaRPr lang="ru-RU"/>
          </a:p>
        </p:txBody>
      </p:sp>
    </p:spTree>
    <p:extLst>
      <p:ext uri="{BB962C8B-B14F-4D97-AF65-F5344CB8AC3E}">
        <p14:creationId xmlns:p14="http://schemas.microsoft.com/office/powerpoint/2010/main" val="341577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FAB873AC-C3AC-454D-9D5D-BF5850EEFB5A}"/>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4C683C8B-9906-4FC8-A131-5DF7DB3D8F29}"/>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F2E1249-E9BE-4D63-8EAB-1EDD2008F9A1}"/>
              </a:ext>
            </a:extLst>
          </p:cNvPr>
          <p:cNvSpPr>
            <a:spLocks noGrp="1"/>
          </p:cNvSpPr>
          <p:nvPr>
            <p:ph type="dt" sz="half" idx="10"/>
          </p:nvPr>
        </p:nvSpPr>
        <p:spPr/>
        <p:txBody>
          <a:bodyPr/>
          <a:lstStyle/>
          <a:p>
            <a:fld id="{9F9C4BC7-1811-4266-BF4B-5988F6B3492A}" type="datetimeFigureOut">
              <a:rPr lang="ru-RU" smtClean="0"/>
              <a:t>18.04.2022</a:t>
            </a:fld>
            <a:endParaRPr lang="ru-RU"/>
          </a:p>
        </p:txBody>
      </p:sp>
      <p:sp>
        <p:nvSpPr>
          <p:cNvPr id="5" name="Нижний колонтитул 4">
            <a:extLst>
              <a:ext uri="{FF2B5EF4-FFF2-40B4-BE49-F238E27FC236}">
                <a16:creationId xmlns:a16="http://schemas.microsoft.com/office/drawing/2014/main" id="{09DF0E01-EF04-4C40-865F-D6C6A974375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EE2B6B8-C355-40F5-B98E-BFCADF4FC1B3}"/>
              </a:ext>
            </a:extLst>
          </p:cNvPr>
          <p:cNvSpPr>
            <a:spLocks noGrp="1"/>
          </p:cNvSpPr>
          <p:nvPr>
            <p:ph type="sldNum" sz="quarter" idx="12"/>
          </p:nvPr>
        </p:nvSpPr>
        <p:spPr/>
        <p:txBody>
          <a:bodyPr/>
          <a:lstStyle/>
          <a:p>
            <a:fld id="{53E9E3ED-20BF-4C4E-A17A-01D9B08AA5FF}" type="slidenum">
              <a:rPr lang="ru-RU" smtClean="0"/>
              <a:t>‹#›</a:t>
            </a:fld>
            <a:endParaRPr lang="ru-RU"/>
          </a:p>
        </p:txBody>
      </p:sp>
    </p:spTree>
    <p:extLst>
      <p:ext uri="{BB962C8B-B14F-4D97-AF65-F5344CB8AC3E}">
        <p14:creationId xmlns:p14="http://schemas.microsoft.com/office/powerpoint/2010/main" val="903218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59AC4E-FC55-46BC-A9B9-F4E1065C2A9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ACA3332-ECD6-432E-936D-FF9AF99FE443}"/>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1885C6F-0D8D-4AF5-AE73-AD36EEB42727}"/>
              </a:ext>
            </a:extLst>
          </p:cNvPr>
          <p:cNvSpPr>
            <a:spLocks noGrp="1"/>
          </p:cNvSpPr>
          <p:nvPr>
            <p:ph type="dt" sz="half" idx="10"/>
          </p:nvPr>
        </p:nvSpPr>
        <p:spPr/>
        <p:txBody>
          <a:bodyPr/>
          <a:lstStyle/>
          <a:p>
            <a:fld id="{9F9C4BC7-1811-4266-BF4B-5988F6B3492A}" type="datetimeFigureOut">
              <a:rPr lang="ru-RU" smtClean="0"/>
              <a:t>18.04.2022</a:t>
            </a:fld>
            <a:endParaRPr lang="ru-RU"/>
          </a:p>
        </p:txBody>
      </p:sp>
      <p:sp>
        <p:nvSpPr>
          <p:cNvPr id="5" name="Нижний колонтитул 4">
            <a:extLst>
              <a:ext uri="{FF2B5EF4-FFF2-40B4-BE49-F238E27FC236}">
                <a16:creationId xmlns:a16="http://schemas.microsoft.com/office/drawing/2014/main" id="{2296FF55-0D1B-4B73-B6BD-2B57B70A4F6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16982AA-BC42-4EC5-9594-5412B399F567}"/>
              </a:ext>
            </a:extLst>
          </p:cNvPr>
          <p:cNvSpPr>
            <a:spLocks noGrp="1"/>
          </p:cNvSpPr>
          <p:nvPr>
            <p:ph type="sldNum" sz="quarter" idx="12"/>
          </p:nvPr>
        </p:nvSpPr>
        <p:spPr/>
        <p:txBody>
          <a:bodyPr/>
          <a:lstStyle/>
          <a:p>
            <a:fld id="{53E9E3ED-20BF-4C4E-A17A-01D9B08AA5FF}" type="slidenum">
              <a:rPr lang="ru-RU" smtClean="0"/>
              <a:t>‹#›</a:t>
            </a:fld>
            <a:endParaRPr lang="ru-RU"/>
          </a:p>
        </p:txBody>
      </p:sp>
    </p:spTree>
    <p:extLst>
      <p:ext uri="{BB962C8B-B14F-4D97-AF65-F5344CB8AC3E}">
        <p14:creationId xmlns:p14="http://schemas.microsoft.com/office/powerpoint/2010/main" val="421566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6C7BBF-1D87-4392-AE61-F224EA4EFBF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66DDB441-3ABA-4D4B-8510-C361855D73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42C311EB-ADA0-4D08-8533-D78F375A4F3F}"/>
              </a:ext>
            </a:extLst>
          </p:cNvPr>
          <p:cNvSpPr>
            <a:spLocks noGrp="1"/>
          </p:cNvSpPr>
          <p:nvPr>
            <p:ph type="dt" sz="half" idx="10"/>
          </p:nvPr>
        </p:nvSpPr>
        <p:spPr/>
        <p:txBody>
          <a:bodyPr/>
          <a:lstStyle/>
          <a:p>
            <a:fld id="{9F9C4BC7-1811-4266-BF4B-5988F6B3492A}" type="datetimeFigureOut">
              <a:rPr lang="ru-RU" smtClean="0"/>
              <a:t>18.04.2022</a:t>
            </a:fld>
            <a:endParaRPr lang="ru-RU"/>
          </a:p>
        </p:txBody>
      </p:sp>
      <p:sp>
        <p:nvSpPr>
          <p:cNvPr id="5" name="Нижний колонтитул 4">
            <a:extLst>
              <a:ext uri="{FF2B5EF4-FFF2-40B4-BE49-F238E27FC236}">
                <a16:creationId xmlns:a16="http://schemas.microsoft.com/office/drawing/2014/main" id="{9D8516F7-9384-428A-B7F6-261CF5FA623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A2CCE4D-23F9-44C4-8666-86392FF2708B}"/>
              </a:ext>
            </a:extLst>
          </p:cNvPr>
          <p:cNvSpPr>
            <a:spLocks noGrp="1"/>
          </p:cNvSpPr>
          <p:nvPr>
            <p:ph type="sldNum" sz="quarter" idx="12"/>
          </p:nvPr>
        </p:nvSpPr>
        <p:spPr/>
        <p:txBody>
          <a:bodyPr/>
          <a:lstStyle/>
          <a:p>
            <a:fld id="{53E9E3ED-20BF-4C4E-A17A-01D9B08AA5FF}" type="slidenum">
              <a:rPr lang="ru-RU" smtClean="0"/>
              <a:t>‹#›</a:t>
            </a:fld>
            <a:endParaRPr lang="ru-RU"/>
          </a:p>
        </p:txBody>
      </p:sp>
    </p:spTree>
    <p:extLst>
      <p:ext uri="{BB962C8B-B14F-4D97-AF65-F5344CB8AC3E}">
        <p14:creationId xmlns:p14="http://schemas.microsoft.com/office/powerpoint/2010/main" val="3087546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A7DC57-ED9F-4B52-8EB0-13E5564DC5F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17FE096-D490-4D05-A307-F60F52E5543C}"/>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FE231268-844E-4C61-9A30-86A486FCE07D}"/>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2BF3678-4A96-4012-B1EB-4BD122D5FBF6}"/>
              </a:ext>
            </a:extLst>
          </p:cNvPr>
          <p:cNvSpPr>
            <a:spLocks noGrp="1"/>
          </p:cNvSpPr>
          <p:nvPr>
            <p:ph type="dt" sz="half" idx="10"/>
          </p:nvPr>
        </p:nvSpPr>
        <p:spPr/>
        <p:txBody>
          <a:bodyPr/>
          <a:lstStyle/>
          <a:p>
            <a:fld id="{9F9C4BC7-1811-4266-BF4B-5988F6B3492A}" type="datetimeFigureOut">
              <a:rPr lang="ru-RU" smtClean="0"/>
              <a:t>18.04.2022</a:t>
            </a:fld>
            <a:endParaRPr lang="ru-RU"/>
          </a:p>
        </p:txBody>
      </p:sp>
      <p:sp>
        <p:nvSpPr>
          <p:cNvPr id="6" name="Нижний колонтитул 5">
            <a:extLst>
              <a:ext uri="{FF2B5EF4-FFF2-40B4-BE49-F238E27FC236}">
                <a16:creationId xmlns:a16="http://schemas.microsoft.com/office/drawing/2014/main" id="{3B22665F-1B69-473A-8256-DEAFD8CD7A3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5A07F35-10F8-4AED-A87E-8D728EA4B25F}"/>
              </a:ext>
            </a:extLst>
          </p:cNvPr>
          <p:cNvSpPr>
            <a:spLocks noGrp="1"/>
          </p:cNvSpPr>
          <p:nvPr>
            <p:ph type="sldNum" sz="quarter" idx="12"/>
          </p:nvPr>
        </p:nvSpPr>
        <p:spPr/>
        <p:txBody>
          <a:bodyPr/>
          <a:lstStyle/>
          <a:p>
            <a:fld id="{53E9E3ED-20BF-4C4E-A17A-01D9B08AA5FF}" type="slidenum">
              <a:rPr lang="ru-RU" smtClean="0"/>
              <a:t>‹#›</a:t>
            </a:fld>
            <a:endParaRPr lang="ru-RU"/>
          </a:p>
        </p:txBody>
      </p:sp>
    </p:spTree>
    <p:extLst>
      <p:ext uri="{BB962C8B-B14F-4D97-AF65-F5344CB8AC3E}">
        <p14:creationId xmlns:p14="http://schemas.microsoft.com/office/powerpoint/2010/main" val="1833930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F96FD7-2A16-48F9-9AC0-8D9A8995E265}"/>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71EDAE0D-71B8-4EC6-BCAF-E958641798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6A2B4BE2-0CB5-421C-9B08-3AEA2F8DB901}"/>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C6126726-3338-4B64-B3A9-F5D1CE7F8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D5925CC-9A32-4E61-927A-EF5BCEDEF0A0}"/>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00C0A5F9-759C-42BD-8BEC-D876B445FB84}"/>
              </a:ext>
            </a:extLst>
          </p:cNvPr>
          <p:cNvSpPr>
            <a:spLocks noGrp="1"/>
          </p:cNvSpPr>
          <p:nvPr>
            <p:ph type="dt" sz="half" idx="10"/>
          </p:nvPr>
        </p:nvSpPr>
        <p:spPr/>
        <p:txBody>
          <a:bodyPr/>
          <a:lstStyle/>
          <a:p>
            <a:fld id="{9F9C4BC7-1811-4266-BF4B-5988F6B3492A}" type="datetimeFigureOut">
              <a:rPr lang="ru-RU" smtClean="0"/>
              <a:t>18.04.2022</a:t>
            </a:fld>
            <a:endParaRPr lang="ru-RU"/>
          </a:p>
        </p:txBody>
      </p:sp>
      <p:sp>
        <p:nvSpPr>
          <p:cNvPr id="8" name="Нижний колонтитул 7">
            <a:extLst>
              <a:ext uri="{FF2B5EF4-FFF2-40B4-BE49-F238E27FC236}">
                <a16:creationId xmlns:a16="http://schemas.microsoft.com/office/drawing/2014/main" id="{9E068124-8F2F-4C89-8D77-C31DAE205F05}"/>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E8288E6B-21B4-4E31-B8BE-C66785268A7B}"/>
              </a:ext>
            </a:extLst>
          </p:cNvPr>
          <p:cNvSpPr>
            <a:spLocks noGrp="1"/>
          </p:cNvSpPr>
          <p:nvPr>
            <p:ph type="sldNum" sz="quarter" idx="12"/>
          </p:nvPr>
        </p:nvSpPr>
        <p:spPr/>
        <p:txBody>
          <a:bodyPr/>
          <a:lstStyle/>
          <a:p>
            <a:fld id="{53E9E3ED-20BF-4C4E-A17A-01D9B08AA5FF}" type="slidenum">
              <a:rPr lang="ru-RU" smtClean="0"/>
              <a:t>‹#›</a:t>
            </a:fld>
            <a:endParaRPr lang="ru-RU"/>
          </a:p>
        </p:txBody>
      </p:sp>
    </p:spTree>
    <p:extLst>
      <p:ext uri="{BB962C8B-B14F-4D97-AF65-F5344CB8AC3E}">
        <p14:creationId xmlns:p14="http://schemas.microsoft.com/office/powerpoint/2010/main" val="2988727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F6D582-28AE-4296-AD3F-C29DB6729495}"/>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03636CF3-0F58-4848-A104-FD70CF91DC43}"/>
              </a:ext>
            </a:extLst>
          </p:cNvPr>
          <p:cNvSpPr>
            <a:spLocks noGrp="1"/>
          </p:cNvSpPr>
          <p:nvPr>
            <p:ph type="dt" sz="half" idx="10"/>
          </p:nvPr>
        </p:nvSpPr>
        <p:spPr/>
        <p:txBody>
          <a:bodyPr/>
          <a:lstStyle/>
          <a:p>
            <a:fld id="{9F9C4BC7-1811-4266-BF4B-5988F6B3492A}" type="datetimeFigureOut">
              <a:rPr lang="ru-RU" smtClean="0"/>
              <a:t>18.04.2022</a:t>
            </a:fld>
            <a:endParaRPr lang="ru-RU"/>
          </a:p>
        </p:txBody>
      </p:sp>
      <p:sp>
        <p:nvSpPr>
          <p:cNvPr id="4" name="Нижний колонтитул 3">
            <a:extLst>
              <a:ext uri="{FF2B5EF4-FFF2-40B4-BE49-F238E27FC236}">
                <a16:creationId xmlns:a16="http://schemas.microsoft.com/office/drawing/2014/main" id="{7A86FD35-6680-44BD-9B41-ED4796547E94}"/>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FD32EC49-F638-484B-9886-3FDB4CFC9C7E}"/>
              </a:ext>
            </a:extLst>
          </p:cNvPr>
          <p:cNvSpPr>
            <a:spLocks noGrp="1"/>
          </p:cNvSpPr>
          <p:nvPr>
            <p:ph type="sldNum" sz="quarter" idx="12"/>
          </p:nvPr>
        </p:nvSpPr>
        <p:spPr/>
        <p:txBody>
          <a:bodyPr/>
          <a:lstStyle/>
          <a:p>
            <a:fld id="{53E9E3ED-20BF-4C4E-A17A-01D9B08AA5FF}" type="slidenum">
              <a:rPr lang="ru-RU" smtClean="0"/>
              <a:t>‹#›</a:t>
            </a:fld>
            <a:endParaRPr lang="ru-RU"/>
          </a:p>
        </p:txBody>
      </p:sp>
    </p:spTree>
    <p:extLst>
      <p:ext uri="{BB962C8B-B14F-4D97-AF65-F5344CB8AC3E}">
        <p14:creationId xmlns:p14="http://schemas.microsoft.com/office/powerpoint/2010/main" val="838144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D6EE1E58-B6C9-4321-AF40-4C61108FC01C}"/>
              </a:ext>
            </a:extLst>
          </p:cNvPr>
          <p:cNvSpPr>
            <a:spLocks noGrp="1"/>
          </p:cNvSpPr>
          <p:nvPr>
            <p:ph type="dt" sz="half" idx="10"/>
          </p:nvPr>
        </p:nvSpPr>
        <p:spPr/>
        <p:txBody>
          <a:bodyPr/>
          <a:lstStyle/>
          <a:p>
            <a:fld id="{9F9C4BC7-1811-4266-BF4B-5988F6B3492A}" type="datetimeFigureOut">
              <a:rPr lang="ru-RU" smtClean="0"/>
              <a:t>18.04.2022</a:t>
            </a:fld>
            <a:endParaRPr lang="ru-RU"/>
          </a:p>
        </p:txBody>
      </p:sp>
      <p:sp>
        <p:nvSpPr>
          <p:cNvPr id="3" name="Нижний колонтитул 2">
            <a:extLst>
              <a:ext uri="{FF2B5EF4-FFF2-40B4-BE49-F238E27FC236}">
                <a16:creationId xmlns:a16="http://schemas.microsoft.com/office/drawing/2014/main" id="{5B67CFED-CB17-4118-BE6D-2203612AC8A0}"/>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60CD57D9-C554-452E-8AAD-29A8A5C7639D}"/>
              </a:ext>
            </a:extLst>
          </p:cNvPr>
          <p:cNvSpPr>
            <a:spLocks noGrp="1"/>
          </p:cNvSpPr>
          <p:nvPr>
            <p:ph type="sldNum" sz="quarter" idx="12"/>
          </p:nvPr>
        </p:nvSpPr>
        <p:spPr/>
        <p:txBody>
          <a:bodyPr/>
          <a:lstStyle/>
          <a:p>
            <a:fld id="{53E9E3ED-20BF-4C4E-A17A-01D9B08AA5FF}" type="slidenum">
              <a:rPr lang="ru-RU" smtClean="0"/>
              <a:t>‹#›</a:t>
            </a:fld>
            <a:endParaRPr lang="ru-RU"/>
          </a:p>
        </p:txBody>
      </p:sp>
    </p:spTree>
    <p:extLst>
      <p:ext uri="{BB962C8B-B14F-4D97-AF65-F5344CB8AC3E}">
        <p14:creationId xmlns:p14="http://schemas.microsoft.com/office/powerpoint/2010/main" val="3384901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09763E-BBFE-47FA-8E7D-28071977FB6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AF7FBF71-FE4D-4639-9A26-D603CD99A4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11C0F6ED-60A4-43D8-8751-C9361B8873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781017B-29A4-4FDE-B915-58AEB13309DA}"/>
              </a:ext>
            </a:extLst>
          </p:cNvPr>
          <p:cNvSpPr>
            <a:spLocks noGrp="1"/>
          </p:cNvSpPr>
          <p:nvPr>
            <p:ph type="dt" sz="half" idx="10"/>
          </p:nvPr>
        </p:nvSpPr>
        <p:spPr/>
        <p:txBody>
          <a:bodyPr/>
          <a:lstStyle/>
          <a:p>
            <a:fld id="{9F9C4BC7-1811-4266-BF4B-5988F6B3492A}" type="datetimeFigureOut">
              <a:rPr lang="ru-RU" smtClean="0"/>
              <a:t>18.04.2022</a:t>
            </a:fld>
            <a:endParaRPr lang="ru-RU"/>
          </a:p>
        </p:txBody>
      </p:sp>
      <p:sp>
        <p:nvSpPr>
          <p:cNvPr id="6" name="Нижний колонтитул 5">
            <a:extLst>
              <a:ext uri="{FF2B5EF4-FFF2-40B4-BE49-F238E27FC236}">
                <a16:creationId xmlns:a16="http://schemas.microsoft.com/office/drawing/2014/main" id="{DE66AD70-7DDB-4E4E-83E8-8D33E5A82CB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9BBC8B9-1AC0-4C43-B10E-01371513B170}"/>
              </a:ext>
            </a:extLst>
          </p:cNvPr>
          <p:cNvSpPr>
            <a:spLocks noGrp="1"/>
          </p:cNvSpPr>
          <p:nvPr>
            <p:ph type="sldNum" sz="quarter" idx="12"/>
          </p:nvPr>
        </p:nvSpPr>
        <p:spPr/>
        <p:txBody>
          <a:bodyPr/>
          <a:lstStyle/>
          <a:p>
            <a:fld id="{53E9E3ED-20BF-4C4E-A17A-01D9B08AA5FF}" type="slidenum">
              <a:rPr lang="ru-RU" smtClean="0"/>
              <a:t>‹#›</a:t>
            </a:fld>
            <a:endParaRPr lang="ru-RU"/>
          </a:p>
        </p:txBody>
      </p:sp>
    </p:spTree>
    <p:extLst>
      <p:ext uri="{BB962C8B-B14F-4D97-AF65-F5344CB8AC3E}">
        <p14:creationId xmlns:p14="http://schemas.microsoft.com/office/powerpoint/2010/main" val="2596606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5E4019-4945-4228-8D7F-5C7880D6A74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1B9BE59A-399F-460E-87CF-06C09635B9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03E59652-9DF3-41A8-A8C1-974AC8E71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672A874-59BD-4773-ACFA-1330C311A434}"/>
              </a:ext>
            </a:extLst>
          </p:cNvPr>
          <p:cNvSpPr>
            <a:spLocks noGrp="1"/>
          </p:cNvSpPr>
          <p:nvPr>
            <p:ph type="dt" sz="half" idx="10"/>
          </p:nvPr>
        </p:nvSpPr>
        <p:spPr/>
        <p:txBody>
          <a:bodyPr/>
          <a:lstStyle/>
          <a:p>
            <a:fld id="{9F9C4BC7-1811-4266-BF4B-5988F6B3492A}" type="datetimeFigureOut">
              <a:rPr lang="ru-RU" smtClean="0"/>
              <a:t>18.04.2022</a:t>
            </a:fld>
            <a:endParaRPr lang="ru-RU"/>
          </a:p>
        </p:txBody>
      </p:sp>
      <p:sp>
        <p:nvSpPr>
          <p:cNvPr id="6" name="Нижний колонтитул 5">
            <a:extLst>
              <a:ext uri="{FF2B5EF4-FFF2-40B4-BE49-F238E27FC236}">
                <a16:creationId xmlns:a16="http://schemas.microsoft.com/office/drawing/2014/main" id="{8C2EBF72-B4A4-462B-A3DB-98C8A5DB96A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F8F1920-E324-4631-B87F-625B4A661D23}"/>
              </a:ext>
            </a:extLst>
          </p:cNvPr>
          <p:cNvSpPr>
            <a:spLocks noGrp="1"/>
          </p:cNvSpPr>
          <p:nvPr>
            <p:ph type="sldNum" sz="quarter" idx="12"/>
          </p:nvPr>
        </p:nvSpPr>
        <p:spPr/>
        <p:txBody>
          <a:bodyPr/>
          <a:lstStyle/>
          <a:p>
            <a:fld id="{53E9E3ED-20BF-4C4E-A17A-01D9B08AA5FF}" type="slidenum">
              <a:rPr lang="ru-RU" smtClean="0"/>
              <a:t>‹#›</a:t>
            </a:fld>
            <a:endParaRPr lang="ru-RU"/>
          </a:p>
        </p:txBody>
      </p:sp>
    </p:spTree>
    <p:extLst>
      <p:ext uri="{BB962C8B-B14F-4D97-AF65-F5344CB8AC3E}">
        <p14:creationId xmlns:p14="http://schemas.microsoft.com/office/powerpoint/2010/main" val="1132908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3B33DA-576B-4FF0-A9BB-8066E7682F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DEBAB5A1-BA9A-499E-A0C5-1BD173B039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DB3FF67-7735-419F-94B0-22E9FE1827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C4BC7-1811-4266-BF4B-5988F6B3492A}" type="datetimeFigureOut">
              <a:rPr lang="ru-RU" smtClean="0"/>
              <a:t>18.04.2022</a:t>
            </a:fld>
            <a:endParaRPr lang="ru-RU"/>
          </a:p>
        </p:txBody>
      </p:sp>
      <p:sp>
        <p:nvSpPr>
          <p:cNvPr id="5" name="Нижний колонтитул 4">
            <a:extLst>
              <a:ext uri="{FF2B5EF4-FFF2-40B4-BE49-F238E27FC236}">
                <a16:creationId xmlns:a16="http://schemas.microsoft.com/office/drawing/2014/main" id="{F30DC43B-92A0-450B-AB94-C292C4608A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9A9CC977-4A06-4E93-8240-58B42E7105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E9E3ED-20BF-4C4E-A17A-01D9B08AA5FF}" type="slidenum">
              <a:rPr lang="ru-RU" smtClean="0"/>
              <a:t>‹#›</a:t>
            </a:fld>
            <a:endParaRPr lang="ru-RU"/>
          </a:p>
        </p:txBody>
      </p:sp>
    </p:spTree>
    <p:extLst>
      <p:ext uri="{BB962C8B-B14F-4D97-AF65-F5344CB8AC3E}">
        <p14:creationId xmlns:p14="http://schemas.microsoft.com/office/powerpoint/2010/main" val="2907142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44E161-8C63-49AC-BCAB-DAEC8E45111A}"/>
              </a:ext>
            </a:extLst>
          </p:cNvPr>
          <p:cNvSpPr>
            <a:spLocks noGrp="1"/>
          </p:cNvSpPr>
          <p:nvPr>
            <p:ph type="ctrTitle"/>
          </p:nvPr>
        </p:nvSpPr>
        <p:spPr/>
        <p:txBody>
          <a:bodyPr/>
          <a:lstStyle/>
          <a:p>
            <a:endParaRPr lang="ru-RU" dirty="0"/>
          </a:p>
        </p:txBody>
      </p:sp>
      <p:sp>
        <p:nvSpPr>
          <p:cNvPr id="3" name="Подзаголовок 2">
            <a:extLst>
              <a:ext uri="{FF2B5EF4-FFF2-40B4-BE49-F238E27FC236}">
                <a16:creationId xmlns:a16="http://schemas.microsoft.com/office/drawing/2014/main" id="{C6311C3C-D5C0-4C78-9787-F4C1BB3B8F5E}"/>
              </a:ext>
            </a:extLst>
          </p:cNvPr>
          <p:cNvSpPr>
            <a:spLocks noGrp="1"/>
          </p:cNvSpPr>
          <p:nvPr>
            <p:ph type="subTitle" idx="1"/>
          </p:nvPr>
        </p:nvSpPr>
        <p:spPr/>
        <p:txBody>
          <a:bodyPr/>
          <a:lstStyle/>
          <a:p>
            <a:endParaRPr lang="ru-RU"/>
          </a:p>
        </p:txBody>
      </p:sp>
    </p:spTree>
    <p:extLst>
      <p:ext uri="{BB962C8B-B14F-4D97-AF65-F5344CB8AC3E}">
        <p14:creationId xmlns:p14="http://schemas.microsoft.com/office/powerpoint/2010/main" val="255169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0F80371-BFAB-4BC1-BA67-A9B4FCCBC161}"/>
              </a:ext>
            </a:extLst>
          </p:cNvPr>
          <p:cNvSpPr>
            <a:spLocks noGrp="1"/>
          </p:cNvSpPr>
          <p:nvPr>
            <p:ph idx="1"/>
          </p:nvPr>
        </p:nvSpPr>
        <p:spPr>
          <a:xfrm>
            <a:off x="838200" y="1253331"/>
            <a:ext cx="10515600" cy="4351338"/>
          </a:xfrm>
        </p:spPr>
        <p:txBody>
          <a:bodyPr>
            <a:normAutofit/>
          </a:bodyPr>
          <a:lstStyle/>
          <a:p>
            <a:pPr marL="0" indent="0">
              <a:buNone/>
            </a:pPr>
            <a:r>
              <a:rPr lang="en-US" dirty="0"/>
              <a:t>By way of example, diplomatic interpreters are often asked to perform </a:t>
            </a:r>
            <a:r>
              <a:rPr lang="en-US" b="1" i="1" dirty="0"/>
              <a:t>audio remote interpreting via tele</a:t>
            </a:r>
            <a:r>
              <a:rPr lang="en-US" b="1" dirty="0"/>
              <a:t>phone</a:t>
            </a:r>
            <a:r>
              <a:rPr lang="en-US" dirty="0"/>
              <a:t>; </a:t>
            </a:r>
            <a:r>
              <a:rPr lang="en-US" b="1" i="1" dirty="0"/>
              <a:t>audioconference interpreting </a:t>
            </a:r>
            <a:r>
              <a:rPr lang="en-US" dirty="0"/>
              <a:t>is used at the ICC for certain judges’ plenaries, job interviews and audioconferences between the </a:t>
            </a:r>
            <a:r>
              <a:rPr lang="en-US" dirty="0" err="1"/>
              <a:t>defence</a:t>
            </a:r>
            <a:r>
              <a:rPr lang="en-US" dirty="0"/>
              <a:t> and their witnesses in the field; </a:t>
            </a:r>
            <a:r>
              <a:rPr lang="en-US" b="1" i="1" dirty="0"/>
              <a:t>single-screen video remote interpreting</a:t>
            </a:r>
            <a:r>
              <a:rPr lang="en-US" b="1" dirty="0"/>
              <a:t> </a:t>
            </a:r>
            <a:r>
              <a:rPr lang="en-US" dirty="0"/>
              <a:t>has become very common where a booth is placed outside an event due to “lack of space”; </a:t>
            </a:r>
            <a:r>
              <a:rPr lang="en-US" b="1" i="1" dirty="0"/>
              <a:t>multi-screen video remote interpreting</a:t>
            </a:r>
            <a:r>
              <a:rPr lang="en-US" b="1" dirty="0"/>
              <a:t> </a:t>
            </a:r>
            <a:r>
              <a:rPr lang="en-US" dirty="0"/>
              <a:t>is now used for Ministerial and European Council Meetings; and most conference interpreters by now will probably have had to interpret at least one speaker appearing via video-link.</a:t>
            </a:r>
            <a:endParaRPr lang="ru-RU" dirty="0"/>
          </a:p>
        </p:txBody>
      </p:sp>
    </p:spTree>
    <p:extLst>
      <p:ext uri="{BB962C8B-B14F-4D97-AF65-F5344CB8AC3E}">
        <p14:creationId xmlns:p14="http://schemas.microsoft.com/office/powerpoint/2010/main" val="870727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C4E674-2EB6-4242-A4B8-335D44C2683F}"/>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85D4A360-5398-4DF0-9422-3A11682BFD90}"/>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id="{754F47E9-4A57-41C9-A579-7A3C3248D3A3}"/>
              </a:ext>
            </a:extLst>
          </p:cNvPr>
          <p:cNvPicPr>
            <a:picLocks noChangeAspect="1"/>
          </p:cNvPicPr>
          <p:nvPr/>
        </p:nvPicPr>
        <p:blipFill rotWithShape="1">
          <a:blip r:embed="rId2"/>
          <a:srcRect l="6875" t="17421" r="10808" b="6850"/>
          <a:stretch/>
        </p:blipFill>
        <p:spPr>
          <a:xfrm>
            <a:off x="838200" y="681037"/>
            <a:ext cx="10036126" cy="5190978"/>
          </a:xfrm>
          <a:prstGeom prst="rect">
            <a:avLst/>
          </a:prstGeom>
        </p:spPr>
      </p:pic>
    </p:spTree>
    <p:extLst>
      <p:ext uri="{BB962C8B-B14F-4D97-AF65-F5344CB8AC3E}">
        <p14:creationId xmlns:p14="http://schemas.microsoft.com/office/powerpoint/2010/main" val="3465684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A59219-8A9A-4373-9F57-1773546D40EF}"/>
              </a:ext>
            </a:extLst>
          </p:cNvPr>
          <p:cNvSpPr>
            <a:spLocks noGrp="1"/>
          </p:cNvSpPr>
          <p:nvPr>
            <p:ph type="title"/>
          </p:nvPr>
        </p:nvSpPr>
        <p:spPr/>
        <p:txBody>
          <a:bodyPr>
            <a:normAutofit/>
          </a:bodyPr>
          <a:lstStyle/>
          <a:p>
            <a:r>
              <a:rPr lang="en-US" sz="3200" b="1" dirty="0"/>
              <a:t>Does remote interpreting impact on quality, fatigue or stress?</a:t>
            </a:r>
            <a:endParaRPr lang="ru-RU" sz="3200" dirty="0"/>
          </a:p>
        </p:txBody>
      </p:sp>
      <p:sp>
        <p:nvSpPr>
          <p:cNvPr id="3" name="Объект 2">
            <a:extLst>
              <a:ext uri="{FF2B5EF4-FFF2-40B4-BE49-F238E27FC236}">
                <a16:creationId xmlns:a16="http://schemas.microsoft.com/office/drawing/2014/main" id="{AA0BD220-E894-4DCC-8CBF-990097D22E15}"/>
              </a:ext>
            </a:extLst>
          </p:cNvPr>
          <p:cNvSpPr>
            <a:spLocks noGrp="1"/>
          </p:cNvSpPr>
          <p:nvPr>
            <p:ph idx="1"/>
          </p:nvPr>
        </p:nvSpPr>
        <p:spPr/>
        <p:txBody>
          <a:bodyPr>
            <a:normAutofit fontScale="92500" lnSpcReduction="10000"/>
          </a:bodyPr>
          <a:lstStyle/>
          <a:p>
            <a:pPr marL="0" indent="0">
              <a:buNone/>
            </a:pPr>
            <a:r>
              <a:rPr lang="en-US" dirty="0"/>
              <a:t>As to the onset of fatigue, hence the onset of decline in performance, we observed the same interpreter will tire faster (error rates increase) between the middle and the end of a turn in the remote condition as compared to the live condition, where error rate increases are known to occur past the normal end of turn time (past the 30 minute mark on average) (Moser-Mercer, </a:t>
            </a:r>
            <a:r>
              <a:rPr lang="en-US" dirty="0" err="1"/>
              <a:t>Künzli</a:t>
            </a:r>
            <a:r>
              <a:rPr lang="en-US" dirty="0"/>
              <a:t> &amp; </a:t>
            </a:r>
            <a:r>
              <a:rPr lang="en-US" dirty="0" err="1"/>
              <a:t>Korac</a:t>
            </a:r>
            <a:r>
              <a:rPr lang="en-US" dirty="0"/>
              <a:t>, 1997). The onset of fatigue under remote conditions, as evidenced by a decrease in performance, appears to occur fairly soon after “half-time”, i.e. somewhere between 15 and 18 minutes into a 30-minute turn. Quality of performance then declines consistently irrespective of time of day…. </a:t>
            </a:r>
            <a:r>
              <a:rPr lang="en-US" b="1" dirty="0"/>
              <a:t>We therefore need to conclude that remote interpretation increases an interpreter’s mental workload and leads to fatigue and decline in performance faster than live interpretation </a:t>
            </a:r>
            <a:r>
              <a:rPr lang="en-US" dirty="0"/>
              <a:t>(Moser-Mercer, 2003).</a:t>
            </a:r>
            <a:endParaRPr lang="ru-RU" dirty="0"/>
          </a:p>
        </p:txBody>
      </p:sp>
    </p:spTree>
    <p:extLst>
      <p:ext uri="{BB962C8B-B14F-4D97-AF65-F5344CB8AC3E}">
        <p14:creationId xmlns:p14="http://schemas.microsoft.com/office/powerpoint/2010/main" val="4105941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33A9875-011D-4E39-A4CE-2AD2794D2220}"/>
              </a:ext>
            </a:extLst>
          </p:cNvPr>
          <p:cNvSpPr>
            <a:spLocks noGrp="1"/>
          </p:cNvSpPr>
          <p:nvPr>
            <p:ph idx="1"/>
          </p:nvPr>
        </p:nvSpPr>
        <p:spPr>
          <a:xfrm>
            <a:off x="838200" y="1253331"/>
            <a:ext cx="10515600" cy="4351338"/>
          </a:xfrm>
        </p:spPr>
        <p:txBody>
          <a:bodyPr>
            <a:normAutofit/>
          </a:bodyPr>
          <a:lstStyle/>
          <a:p>
            <a:pPr marL="0" indent="0">
              <a:buNone/>
            </a:pPr>
            <a:r>
              <a:rPr lang="en-US" dirty="0"/>
              <a:t>The duration of an interpreter’s turn in a video link will require attention. The conference interpreting profession has adopted 30-minute turns as the standard duration of a working turn for a conference interpreter. Our data and Moser- Mercer’s study show a decline in the interpreting quality (increase in the number of errors) after approximately 15 to 20 minutes, suggesting that interpreters may not be able to work for an extended period of time in a video link. What is noteworthy is that the guidelines for remote interpreting issued by the Wisconsin Circuit courts, which recommended 30 minute turns in 2006, were revised in 2010 and </a:t>
            </a:r>
            <a:r>
              <a:rPr lang="en-US" b="1" dirty="0"/>
              <a:t>now recommend 15 minutes as the maximum length</a:t>
            </a:r>
            <a:r>
              <a:rPr lang="en-US" dirty="0"/>
              <a:t> (Braun, 2011, p.</a:t>
            </a:r>
            <a:r>
              <a:rPr lang="ru-RU" dirty="0"/>
              <a:t>279).</a:t>
            </a:r>
          </a:p>
        </p:txBody>
      </p:sp>
    </p:spTree>
    <p:extLst>
      <p:ext uri="{BB962C8B-B14F-4D97-AF65-F5344CB8AC3E}">
        <p14:creationId xmlns:p14="http://schemas.microsoft.com/office/powerpoint/2010/main" val="1661724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438C96-9B09-421E-BC34-4CA39F0CB08B}"/>
              </a:ext>
            </a:extLst>
          </p:cNvPr>
          <p:cNvSpPr>
            <a:spLocks noGrp="1"/>
          </p:cNvSpPr>
          <p:nvPr>
            <p:ph type="title"/>
          </p:nvPr>
        </p:nvSpPr>
        <p:spPr/>
        <p:txBody>
          <a:bodyPr/>
          <a:lstStyle/>
          <a:p>
            <a:r>
              <a:rPr lang="en-US" dirty="0"/>
              <a:t>Features </a:t>
            </a:r>
            <a:endParaRPr lang="ru-RU" dirty="0"/>
          </a:p>
        </p:txBody>
      </p:sp>
      <p:sp>
        <p:nvSpPr>
          <p:cNvPr id="3" name="Объект 2">
            <a:extLst>
              <a:ext uri="{FF2B5EF4-FFF2-40B4-BE49-F238E27FC236}">
                <a16:creationId xmlns:a16="http://schemas.microsoft.com/office/drawing/2014/main" id="{65E0A75F-C23F-43B4-B76E-8E8AD9B0D069}"/>
              </a:ext>
            </a:extLst>
          </p:cNvPr>
          <p:cNvSpPr>
            <a:spLocks noGrp="1"/>
          </p:cNvSpPr>
          <p:nvPr>
            <p:ph idx="1"/>
          </p:nvPr>
        </p:nvSpPr>
        <p:spPr>
          <a:xfrm>
            <a:off x="838200" y="1375459"/>
            <a:ext cx="10515600" cy="4351338"/>
          </a:xfrm>
        </p:spPr>
        <p:txBody>
          <a:bodyPr/>
          <a:lstStyle/>
          <a:p>
            <a:endParaRPr lang="ru-RU" dirty="0"/>
          </a:p>
          <a:p>
            <a:r>
              <a:rPr lang="en-US" dirty="0"/>
              <a:t> In the 100% </a:t>
            </a:r>
            <a:r>
              <a:rPr lang="en-US" dirty="0" err="1"/>
              <a:t>decentralised</a:t>
            </a:r>
            <a:r>
              <a:rPr lang="en-US" dirty="0"/>
              <a:t> paradigm, conference interpreters are treated as any other category of participants: they can be located at their office or at home. After all, isn’t this the whole purpose of web conferencing? No one should have to move; interpreters can also work alone from their home or office. </a:t>
            </a:r>
          </a:p>
          <a:p>
            <a:r>
              <a:rPr lang="en-US" dirty="0"/>
              <a:t>The additional bonus for conference </a:t>
            </a:r>
            <a:r>
              <a:rPr lang="en-US" dirty="0" err="1"/>
              <a:t>organisers</a:t>
            </a:r>
            <a:r>
              <a:rPr lang="en-US" dirty="0"/>
              <a:t> is that hiring a certain language/ language combination is not limited to a certain country or continent or time zone. Availability of interpreters should not be an issue anymore. </a:t>
            </a:r>
            <a:endParaRPr lang="ru-RU" dirty="0"/>
          </a:p>
        </p:txBody>
      </p:sp>
    </p:spTree>
    <p:extLst>
      <p:ext uri="{BB962C8B-B14F-4D97-AF65-F5344CB8AC3E}">
        <p14:creationId xmlns:p14="http://schemas.microsoft.com/office/powerpoint/2010/main" val="3749948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54375F-431F-4A45-A25A-E1142B28989B}"/>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9DBFBA83-CF6B-4670-81E4-BE1526923666}"/>
              </a:ext>
            </a:extLst>
          </p:cNvPr>
          <p:cNvSpPr>
            <a:spLocks noGrp="1"/>
          </p:cNvSpPr>
          <p:nvPr>
            <p:ph idx="1"/>
          </p:nvPr>
        </p:nvSpPr>
        <p:spPr/>
        <p:txBody>
          <a:bodyPr/>
          <a:lstStyle/>
          <a:p>
            <a:endParaRPr lang="ru-RU" dirty="0"/>
          </a:p>
          <a:p>
            <a:r>
              <a:rPr lang="en-US" dirty="0"/>
              <a:t> Distance conference interpreting is still conference interpreting, only more difficult. The new (business) model fails to </a:t>
            </a:r>
            <a:r>
              <a:rPr lang="en-US" dirty="0" err="1"/>
              <a:t>recognise</a:t>
            </a:r>
            <a:r>
              <a:rPr lang="en-US" dirty="0"/>
              <a:t> this: lack of co-location of interpreters (working into the same language) does not meet the needs of/ provide adequate working conditions to conference interpreters. The product offered is not conference interpreting anymore. </a:t>
            </a:r>
            <a:endParaRPr lang="ru-RU" dirty="0"/>
          </a:p>
        </p:txBody>
      </p:sp>
    </p:spTree>
    <p:extLst>
      <p:ext uri="{BB962C8B-B14F-4D97-AF65-F5344CB8AC3E}">
        <p14:creationId xmlns:p14="http://schemas.microsoft.com/office/powerpoint/2010/main" val="891136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D397C52-CD61-4A39-B18C-FEA7A686B790}"/>
              </a:ext>
            </a:extLst>
          </p:cNvPr>
          <p:cNvSpPr>
            <a:spLocks noGrp="1"/>
          </p:cNvSpPr>
          <p:nvPr>
            <p:ph idx="1"/>
          </p:nvPr>
        </p:nvSpPr>
        <p:spPr>
          <a:xfrm>
            <a:off x="838200" y="939360"/>
            <a:ext cx="10515600" cy="5475508"/>
          </a:xfrm>
        </p:spPr>
        <p:txBody>
          <a:bodyPr>
            <a:normAutofit fontScale="85000" lnSpcReduction="20000"/>
          </a:bodyPr>
          <a:lstStyle/>
          <a:p>
            <a:pPr marL="0" indent="0">
              <a:buNone/>
            </a:pPr>
            <a:endParaRPr lang="ru-RU" dirty="0"/>
          </a:p>
          <a:p>
            <a:r>
              <a:rPr lang="en-US" dirty="0"/>
              <a:t>Additional cognitive load and stress resulting from the virtual, non-intuitive console (new tasks not related to interpreting (chat), excessive multitasking, distractions from interpreting per se); </a:t>
            </a:r>
          </a:p>
          <a:p>
            <a:r>
              <a:rPr lang="en-US" dirty="0"/>
              <a:t>Additional work load and stress resulting from the absence of a booth mate, thus </a:t>
            </a:r>
            <a:r>
              <a:rPr lang="en-US" b="1" dirty="0"/>
              <a:t>removing teamwork from conference interpreting</a:t>
            </a:r>
            <a:r>
              <a:rPr lang="en-US" dirty="0"/>
              <a:t>; </a:t>
            </a:r>
          </a:p>
          <a:p>
            <a:r>
              <a:rPr lang="en-US" dirty="0"/>
              <a:t>Uncertainty in view of lack of technical support (when working from home). </a:t>
            </a:r>
          </a:p>
          <a:p>
            <a:r>
              <a:rPr lang="en-US" dirty="0"/>
              <a:t>A sense of alienation and a feeling of isolation due to the interpreters’ remoteness</a:t>
            </a:r>
          </a:p>
          <a:p>
            <a:r>
              <a:rPr lang="en-US" dirty="0"/>
              <a:t>Additional tasks created by the use of the platform (e.g., chat boxes to communicate with boothmates, teammates, platform provider or end customer) and for which the interpreter may not have been trained or qualified</a:t>
            </a:r>
          </a:p>
          <a:p>
            <a:r>
              <a:rPr lang="en-US" dirty="0"/>
              <a:t>Constantly changing technology</a:t>
            </a:r>
          </a:p>
          <a:p>
            <a:r>
              <a:rPr lang="en-US" dirty="0"/>
              <a:t>Heightened anonymity</a:t>
            </a:r>
          </a:p>
          <a:p>
            <a:r>
              <a:rPr lang="en-US" b="1" dirty="0"/>
              <a:t>Acoustic shock </a:t>
            </a:r>
            <a:endParaRPr lang="en-US" dirty="0"/>
          </a:p>
          <a:p>
            <a:endParaRPr lang="ru-RU" dirty="0"/>
          </a:p>
        </p:txBody>
      </p:sp>
    </p:spTree>
    <p:extLst>
      <p:ext uri="{BB962C8B-B14F-4D97-AF65-F5344CB8AC3E}">
        <p14:creationId xmlns:p14="http://schemas.microsoft.com/office/powerpoint/2010/main" val="3928719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54D7F60-E615-4CBA-8435-B135B04CB40B}"/>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66CB62FA-C6D4-4918-B09A-0AF7B9494F81}"/>
              </a:ext>
            </a:extLst>
          </p:cNvPr>
          <p:cNvSpPr>
            <a:spLocks noGrp="1"/>
          </p:cNvSpPr>
          <p:nvPr>
            <p:ph idx="1"/>
          </p:nvPr>
        </p:nvSpPr>
        <p:spPr/>
        <p:txBody>
          <a:bodyPr/>
          <a:lstStyle/>
          <a:p>
            <a:r>
              <a:rPr lang="en-US" dirty="0"/>
              <a:t>Platforms were invented to serve the 100% </a:t>
            </a:r>
            <a:r>
              <a:rPr lang="en-US" dirty="0" err="1"/>
              <a:t>decentralised</a:t>
            </a:r>
            <a:r>
              <a:rPr lang="en-US" dirty="0"/>
              <a:t> model, but they don’t have to be used this way, i.e. with interpreters working alone. The problem is that the new business model pushes distance conference interpreting to the extreme, to lower costs but also because </a:t>
            </a:r>
            <a:r>
              <a:rPr lang="en-US" b="1" dirty="0"/>
              <a:t>platform owners are generally not familiar with our profession. </a:t>
            </a:r>
            <a:endParaRPr lang="ru-RU" b="1" dirty="0"/>
          </a:p>
        </p:txBody>
      </p:sp>
    </p:spTree>
    <p:extLst>
      <p:ext uri="{BB962C8B-B14F-4D97-AF65-F5344CB8AC3E}">
        <p14:creationId xmlns:p14="http://schemas.microsoft.com/office/powerpoint/2010/main" val="1816176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BE2136-50D5-4E4C-B681-1651F7F9F3A9}"/>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F520CC78-09D3-406F-ACCF-B7DDB64DDC95}"/>
              </a:ext>
            </a:extLst>
          </p:cNvPr>
          <p:cNvSpPr>
            <a:spLocks noGrp="1"/>
          </p:cNvSpPr>
          <p:nvPr>
            <p:ph idx="1"/>
          </p:nvPr>
        </p:nvSpPr>
        <p:spPr/>
        <p:txBody>
          <a:bodyPr/>
          <a:lstStyle/>
          <a:p>
            <a:endParaRPr lang="ru-RU" dirty="0"/>
          </a:p>
          <a:p>
            <a:r>
              <a:rPr lang="en-US" dirty="0"/>
              <a:t>Code of Professional Ethics: The invisibility of interpreters working solo from unknown locations means that it will be more difficult to enforce our Code of Professional Ethics. It will be more difficult to know who does what: working hours, breaks, language combination offered, competence, quality. </a:t>
            </a:r>
          </a:p>
          <a:p>
            <a:pPr marL="0" indent="0">
              <a:buNone/>
            </a:pPr>
            <a:endParaRPr lang="ru-RU" dirty="0"/>
          </a:p>
        </p:txBody>
      </p:sp>
    </p:spTree>
    <p:extLst>
      <p:ext uri="{BB962C8B-B14F-4D97-AF65-F5344CB8AC3E}">
        <p14:creationId xmlns:p14="http://schemas.microsoft.com/office/powerpoint/2010/main" val="3606784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0814CC-50EE-466D-A2DD-5BEA694F8F74}"/>
              </a:ext>
            </a:extLst>
          </p:cNvPr>
          <p:cNvSpPr>
            <a:spLocks noGrp="1"/>
          </p:cNvSpPr>
          <p:nvPr>
            <p:ph type="title"/>
          </p:nvPr>
        </p:nvSpPr>
        <p:spPr/>
        <p:txBody>
          <a:bodyPr/>
          <a:lstStyle/>
          <a:p>
            <a:r>
              <a:rPr lang="en-US" dirty="0"/>
              <a:t>Message </a:t>
            </a:r>
            <a:endParaRPr lang="ru-RU" dirty="0"/>
          </a:p>
        </p:txBody>
      </p:sp>
      <p:sp>
        <p:nvSpPr>
          <p:cNvPr id="3" name="Объект 2">
            <a:extLst>
              <a:ext uri="{FF2B5EF4-FFF2-40B4-BE49-F238E27FC236}">
                <a16:creationId xmlns:a16="http://schemas.microsoft.com/office/drawing/2014/main" id="{67C5CCE1-B14E-43B8-8905-AC2426928A33}"/>
              </a:ext>
            </a:extLst>
          </p:cNvPr>
          <p:cNvSpPr>
            <a:spLocks noGrp="1"/>
          </p:cNvSpPr>
          <p:nvPr>
            <p:ph idx="1"/>
          </p:nvPr>
        </p:nvSpPr>
        <p:spPr/>
        <p:txBody>
          <a:bodyPr/>
          <a:lstStyle/>
          <a:p>
            <a:endParaRPr lang="ru-RU" dirty="0"/>
          </a:p>
          <a:p>
            <a:pPr marL="0" indent="0">
              <a:buNone/>
            </a:pPr>
            <a:r>
              <a:rPr lang="en-US" dirty="0"/>
              <a:t>• Conference interpreters should embrace technological progress without fear. We should be at the forefront and set the rules to protect quality in conference interpreting. </a:t>
            </a:r>
          </a:p>
          <a:p>
            <a:pPr marL="0" indent="0">
              <a:buNone/>
            </a:pPr>
            <a:r>
              <a:rPr lang="en-US" dirty="0"/>
              <a:t>• We should work with technology owners to help them better understand conference interpreting. </a:t>
            </a:r>
          </a:p>
          <a:p>
            <a:pPr marL="0" indent="0">
              <a:buNone/>
            </a:pPr>
            <a:r>
              <a:rPr lang="en-US" dirty="0"/>
              <a:t>• We should educate our clients about the different categories of interpreting. </a:t>
            </a:r>
          </a:p>
          <a:p>
            <a:endParaRPr lang="ru-RU" dirty="0"/>
          </a:p>
        </p:txBody>
      </p:sp>
    </p:spTree>
    <p:extLst>
      <p:ext uri="{BB962C8B-B14F-4D97-AF65-F5344CB8AC3E}">
        <p14:creationId xmlns:p14="http://schemas.microsoft.com/office/powerpoint/2010/main" val="4099413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8EFE29-0CC1-4F26-9E70-0474842E1573}"/>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22E9E373-240F-48D2-8AF1-FB6142078285}"/>
              </a:ext>
            </a:extLst>
          </p:cNvPr>
          <p:cNvSpPr>
            <a:spLocks noGrp="1"/>
          </p:cNvSpPr>
          <p:nvPr>
            <p:ph idx="1"/>
          </p:nvPr>
        </p:nvSpPr>
        <p:spPr/>
        <p:txBody>
          <a:bodyPr/>
          <a:lstStyle/>
          <a:p>
            <a:endParaRPr lang="ru-RU"/>
          </a:p>
        </p:txBody>
      </p:sp>
      <p:pic>
        <p:nvPicPr>
          <p:cNvPr id="1026" name="Picture 2" descr="Translating and Interpreting the Nuremberg Trials | The National WWII  Museum | New Orleans">
            <a:extLst>
              <a:ext uri="{FF2B5EF4-FFF2-40B4-BE49-F238E27FC236}">
                <a16:creationId xmlns:a16="http://schemas.microsoft.com/office/drawing/2014/main" id="{FD30FFCC-45F5-489B-B5B2-0EF3719E21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6363" y="1027906"/>
            <a:ext cx="5748997" cy="4311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179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A71B83-BD0B-47E7-AADA-F223578BD1C1}"/>
              </a:ext>
            </a:extLst>
          </p:cNvPr>
          <p:cNvSpPr>
            <a:spLocks noGrp="1"/>
          </p:cNvSpPr>
          <p:nvPr>
            <p:ph type="title"/>
          </p:nvPr>
        </p:nvSpPr>
        <p:spPr/>
        <p:txBody>
          <a:bodyPr>
            <a:normAutofit/>
          </a:bodyPr>
          <a:lstStyle/>
          <a:p>
            <a:r>
              <a:rPr lang="en-US" sz="2800" dirty="0"/>
              <a:t>Paris-Nairobi (“Symphonie Satellite”) experiment by UNESCO in 1976 </a:t>
            </a:r>
            <a:endParaRPr lang="ru-RU" sz="2800" dirty="0"/>
          </a:p>
        </p:txBody>
      </p:sp>
      <p:pic>
        <p:nvPicPr>
          <p:cNvPr id="2050" name="Picture 2" descr="31 African countries share their experiences on the quality of TVET systems  to foster training-to-work transition | Pefop - Plateforme d'expertise en  formation professionnelle">
            <a:extLst>
              <a:ext uri="{FF2B5EF4-FFF2-40B4-BE49-F238E27FC236}">
                <a16:creationId xmlns:a16="http://schemas.microsoft.com/office/drawing/2014/main" id="{C6C9F879-7406-455B-80ED-7EE7A2FED21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0" y="1924844"/>
            <a:ext cx="7620000" cy="415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590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4B86B3-FFEC-4B97-8FAA-F20CEB71EA14}"/>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D10309EA-13DD-43AC-ADC0-B860FB3F75FD}"/>
              </a:ext>
            </a:extLst>
          </p:cNvPr>
          <p:cNvSpPr>
            <a:spLocks noGrp="1"/>
          </p:cNvSpPr>
          <p:nvPr>
            <p:ph idx="1"/>
          </p:nvPr>
        </p:nvSpPr>
        <p:spPr/>
        <p:txBody>
          <a:bodyPr/>
          <a:lstStyle/>
          <a:p>
            <a:r>
              <a:rPr lang="en-US" dirty="0"/>
              <a:t>New York-Buenos Aires experiment by the United Nations in 1978. A series of experiments was conducted by the European Commission in 1995 (Studio Beaulieu), and a pilot study on ISDN video telephony for conference interpreters was carried out by the European Telecommunications Standards Institute in 1993. The European Commission launched another test in 1997 (Zaremba, 1997) and yet another in 2000 (European Commission, 2000 </a:t>
            </a:r>
            <a:endParaRPr lang="ru-RU" dirty="0"/>
          </a:p>
        </p:txBody>
      </p:sp>
    </p:spTree>
    <p:extLst>
      <p:ext uri="{BB962C8B-B14F-4D97-AF65-F5344CB8AC3E}">
        <p14:creationId xmlns:p14="http://schemas.microsoft.com/office/powerpoint/2010/main" val="2322218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550ECC-1BF3-47BF-827B-05F08CAB0A22}"/>
              </a:ext>
            </a:extLst>
          </p:cNvPr>
          <p:cNvSpPr>
            <a:spLocks noGrp="1"/>
          </p:cNvSpPr>
          <p:nvPr>
            <p:ph type="title"/>
          </p:nvPr>
        </p:nvSpPr>
        <p:spPr/>
        <p:txBody>
          <a:bodyPr>
            <a:normAutofit/>
          </a:bodyPr>
          <a:lstStyle/>
          <a:p>
            <a:r>
              <a:rPr lang="en-US" sz="3600" dirty="0"/>
              <a:t>The current definition of “conference” in </a:t>
            </a:r>
            <a:r>
              <a:rPr lang="en-US" sz="3600" b="1" dirty="0"/>
              <a:t>ISO 23155</a:t>
            </a:r>
            <a:r>
              <a:rPr lang="en-US" sz="3600" dirty="0"/>
              <a:t>: </a:t>
            </a:r>
            <a:endParaRPr lang="ru-RU" sz="3600" dirty="0"/>
          </a:p>
        </p:txBody>
      </p:sp>
      <p:sp>
        <p:nvSpPr>
          <p:cNvPr id="3" name="Объект 2">
            <a:extLst>
              <a:ext uri="{FF2B5EF4-FFF2-40B4-BE49-F238E27FC236}">
                <a16:creationId xmlns:a16="http://schemas.microsoft.com/office/drawing/2014/main" id="{030D746A-709E-462E-AE99-1B36638AFD1C}"/>
              </a:ext>
            </a:extLst>
          </p:cNvPr>
          <p:cNvSpPr>
            <a:spLocks noGrp="1"/>
          </p:cNvSpPr>
          <p:nvPr>
            <p:ph idx="1"/>
          </p:nvPr>
        </p:nvSpPr>
        <p:spPr/>
        <p:txBody>
          <a:bodyPr/>
          <a:lstStyle/>
          <a:p>
            <a:r>
              <a:rPr lang="en-US" b="1" dirty="0"/>
              <a:t>conference </a:t>
            </a:r>
            <a:endParaRPr lang="en-US" dirty="0"/>
          </a:p>
          <a:p>
            <a:pPr marL="0" indent="0">
              <a:buNone/>
            </a:pPr>
            <a:r>
              <a:rPr lang="en-US" dirty="0"/>
              <a:t>a structured formal meeting, or set of meetings, following an established agenda in which issues, ideas and policies are discussed</a:t>
            </a:r>
          </a:p>
          <a:p>
            <a:pPr marL="0" indent="0">
              <a:buNone/>
            </a:pPr>
            <a:endParaRPr lang="en-US" dirty="0"/>
          </a:p>
          <a:p>
            <a:r>
              <a:rPr lang="en-US" b="1" dirty="0"/>
              <a:t>conference interpreting </a:t>
            </a:r>
            <a:endParaRPr lang="en-US" dirty="0"/>
          </a:p>
          <a:p>
            <a:pPr marL="0" indent="0">
              <a:buNone/>
            </a:pPr>
            <a:r>
              <a:rPr lang="en-US" dirty="0"/>
              <a:t>interpreting used for multilingual communication at political, scientific, technical and other formal meetings  </a:t>
            </a:r>
            <a:endParaRPr lang="ru-RU" dirty="0"/>
          </a:p>
        </p:txBody>
      </p:sp>
    </p:spTree>
    <p:extLst>
      <p:ext uri="{BB962C8B-B14F-4D97-AF65-F5344CB8AC3E}">
        <p14:creationId xmlns:p14="http://schemas.microsoft.com/office/powerpoint/2010/main" val="505996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F4546C-D7C2-4639-B5C8-BEE6E04AED3D}"/>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D3AB48C7-A9A3-457A-9891-2121A77F3688}"/>
              </a:ext>
            </a:extLst>
          </p:cNvPr>
          <p:cNvSpPr>
            <a:spLocks noGrp="1"/>
          </p:cNvSpPr>
          <p:nvPr>
            <p:ph idx="1"/>
          </p:nvPr>
        </p:nvSpPr>
        <p:spPr/>
        <p:txBody>
          <a:bodyPr/>
          <a:lstStyle/>
          <a:p>
            <a:r>
              <a:rPr lang="en-US" dirty="0"/>
              <a:t>Remote vs Distance </a:t>
            </a:r>
            <a:endParaRPr lang="ru-RU" dirty="0"/>
          </a:p>
        </p:txBody>
      </p:sp>
    </p:spTree>
    <p:extLst>
      <p:ext uri="{BB962C8B-B14F-4D97-AF65-F5344CB8AC3E}">
        <p14:creationId xmlns:p14="http://schemas.microsoft.com/office/powerpoint/2010/main" val="1676237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BC099C-B7CF-43B7-AF16-BA0B5C4900E0}"/>
              </a:ext>
            </a:extLst>
          </p:cNvPr>
          <p:cNvSpPr>
            <a:spLocks noGrp="1"/>
          </p:cNvSpPr>
          <p:nvPr>
            <p:ph type="title"/>
          </p:nvPr>
        </p:nvSpPr>
        <p:spPr/>
        <p:txBody>
          <a:bodyPr/>
          <a:lstStyle/>
          <a:p>
            <a:r>
              <a:rPr lang="en-US" b="1" dirty="0"/>
              <a:t>Distance interpreting</a:t>
            </a:r>
            <a:endParaRPr lang="ru-RU" dirty="0"/>
          </a:p>
        </p:txBody>
      </p:sp>
      <p:sp>
        <p:nvSpPr>
          <p:cNvPr id="3" name="Объект 2">
            <a:extLst>
              <a:ext uri="{FF2B5EF4-FFF2-40B4-BE49-F238E27FC236}">
                <a16:creationId xmlns:a16="http://schemas.microsoft.com/office/drawing/2014/main" id="{5372874B-E2CC-4C69-9556-4621FC84C70A}"/>
              </a:ext>
            </a:extLst>
          </p:cNvPr>
          <p:cNvSpPr>
            <a:spLocks noGrp="1"/>
          </p:cNvSpPr>
          <p:nvPr>
            <p:ph idx="1"/>
          </p:nvPr>
        </p:nvSpPr>
        <p:spPr>
          <a:xfrm>
            <a:off x="838200" y="1378634"/>
            <a:ext cx="10515600" cy="5114241"/>
          </a:xfrm>
        </p:spPr>
        <p:txBody>
          <a:bodyPr>
            <a:normAutofit fontScale="92500" lnSpcReduction="10000"/>
          </a:bodyPr>
          <a:lstStyle/>
          <a:p>
            <a:pPr marL="0" indent="0">
              <a:buNone/>
            </a:pPr>
            <a:r>
              <a:rPr lang="en-US" dirty="0"/>
              <a:t>Information and communications technology (ICT)-enabled interpreting of a distant speaker at a given event.</a:t>
            </a:r>
          </a:p>
          <a:p>
            <a:r>
              <a:rPr lang="en-US" b="1" dirty="0"/>
              <a:t>Teleconference Interpreting</a:t>
            </a:r>
          </a:p>
          <a:p>
            <a:pPr marL="0" indent="0">
              <a:buNone/>
            </a:pPr>
            <a:r>
              <a:rPr lang="en-US" dirty="0"/>
              <a:t>ICT-enabled distance interpreting of a remote speaker, where the interpreter has a direct view of some or all the other participants at a given event.</a:t>
            </a:r>
          </a:p>
          <a:p>
            <a:r>
              <a:rPr lang="en-US" b="1" dirty="0"/>
              <a:t>Videoconference Interpreting</a:t>
            </a:r>
          </a:p>
          <a:p>
            <a:pPr marL="0" indent="0">
              <a:buNone/>
            </a:pPr>
            <a:r>
              <a:rPr lang="en-US" dirty="0"/>
              <a:t>ICT-enabled interpreting of a distant speaker, where the interpreter has a video-mediated view of that speaker and a direct view of some or all the other participants at a given event.</a:t>
            </a:r>
          </a:p>
          <a:p>
            <a:r>
              <a:rPr lang="en-US" b="1" dirty="0"/>
              <a:t>Audioconference Interpreting</a:t>
            </a:r>
          </a:p>
          <a:p>
            <a:pPr marL="0" indent="0">
              <a:buNone/>
            </a:pPr>
            <a:r>
              <a:rPr lang="en-US" dirty="0"/>
              <a:t>ICT-enabled interpreting of a distant speaker, where the interpreter has a direct view of some or all the other participants at a given event but no view of that speaker.</a:t>
            </a:r>
            <a:endParaRPr lang="ru-RU" dirty="0"/>
          </a:p>
        </p:txBody>
      </p:sp>
    </p:spTree>
    <p:extLst>
      <p:ext uri="{BB962C8B-B14F-4D97-AF65-F5344CB8AC3E}">
        <p14:creationId xmlns:p14="http://schemas.microsoft.com/office/powerpoint/2010/main" val="257141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318FDF-18FC-46DA-834D-17D508CA9123}"/>
              </a:ext>
            </a:extLst>
          </p:cNvPr>
          <p:cNvSpPr>
            <a:spLocks noGrp="1"/>
          </p:cNvSpPr>
          <p:nvPr>
            <p:ph type="title"/>
          </p:nvPr>
        </p:nvSpPr>
        <p:spPr/>
        <p:txBody>
          <a:bodyPr/>
          <a:lstStyle/>
          <a:p>
            <a:r>
              <a:rPr lang="en-US" b="1" dirty="0"/>
              <a:t>Remote Interpreting</a:t>
            </a:r>
            <a:endParaRPr lang="ru-RU" dirty="0"/>
          </a:p>
        </p:txBody>
      </p:sp>
      <p:sp>
        <p:nvSpPr>
          <p:cNvPr id="3" name="Объект 2">
            <a:extLst>
              <a:ext uri="{FF2B5EF4-FFF2-40B4-BE49-F238E27FC236}">
                <a16:creationId xmlns:a16="http://schemas.microsoft.com/office/drawing/2014/main" id="{C69ED963-E964-4D24-9F62-A1E9E0F1DB33}"/>
              </a:ext>
            </a:extLst>
          </p:cNvPr>
          <p:cNvSpPr>
            <a:spLocks noGrp="1"/>
          </p:cNvSpPr>
          <p:nvPr>
            <p:ph idx="1"/>
          </p:nvPr>
        </p:nvSpPr>
        <p:spPr>
          <a:xfrm>
            <a:off x="838200" y="1484141"/>
            <a:ext cx="11006797" cy="5760721"/>
          </a:xfrm>
        </p:spPr>
        <p:txBody>
          <a:bodyPr>
            <a:normAutofit fontScale="85000" lnSpcReduction="20000"/>
          </a:bodyPr>
          <a:lstStyle/>
          <a:p>
            <a:pPr marL="0" indent="0">
              <a:buNone/>
            </a:pPr>
            <a:r>
              <a:rPr lang="en-US" dirty="0"/>
              <a:t>ICT-enabled distance interpreting of a remote speaker, where the interpreter has no direct view of the participants at a given event.</a:t>
            </a:r>
          </a:p>
          <a:p>
            <a:r>
              <a:rPr lang="en-US" b="1" dirty="0"/>
              <a:t>Video Remote Interpreting</a:t>
            </a:r>
          </a:p>
          <a:p>
            <a:pPr marL="0" indent="0">
              <a:buNone/>
            </a:pPr>
            <a:r>
              <a:rPr lang="en-US" dirty="0"/>
              <a:t>ICT-enabled interpreting of a distant speaker, where the interpreter has a video-mediated view of that speaker but no direct view of the participants at a given event.</a:t>
            </a:r>
          </a:p>
          <a:p>
            <a:r>
              <a:rPr lang="en-US" b="1" dirty="0"/>
              <a:t>Multiscreen Video Remote Interpreting</a:t>
            </a:r>
          </a:p>
          <a:p>
            <a:pPr marL="0" indent="0">
              <a:buNone/>
            </a:pPr>
            <a:r>
              <a:rPr lang="en-US" dirty="0"/>
              <a:t>ICT-enabled interpreting of a distant speaker, where the interpreter has a video-mediated view both of that speaker and some or all of the other participants at a given event</a:t>
            </a:r>
          </a:p>
          <a:p>
            <a:r>
              <a:rPr lang="en-US" b="1" dirty="0"/>
              <a:t>Single-Screen Video Remote Interpreting</a:t>
            </a:r>
          </a:p>
          <a:p>
            <a:pPr marL="0" indent="0">
              <a:buNone/>
            </a:pPr>
            <a:r>
              <a:rPr lang="en-US" dirty="0"/>
              <a:t>ICT-enabled interpreting of a distant speaker, where the interpreter has a video-mediated view of that speaker but no view of the other participants at a given event.</a:t>
            </a:r>
          </a:p>
          <a:p>
            <a:r>
              <a:rPr lang="en-US" b="1" dirty="0"/>
              <a:t>Audio Remote Interpreting</a:t>
            </a:r>
          </a:p>
          <a:p>
            <a:pPr marL="0" indent="0">
              <a:buNone/>
            </a:pPr>
            <a:r>
              <a:rPr lang="en-US" dirty="0"/>
              <a:t>ICT-enabled interpreting of a distant speaker, where the interpreter has neither a video-mediated nor direct view of that speaker or any other participants at a given event</a:t>
            </a:r>
            <a:endParaRPr lang="ru-RU" dirty="0"/>
          </a:p>
        </p:txBody>
      </p:sp>
    </p:spTree>
    <p:extLst>
      <p:ext uri="{BB962C8B-B14F-4D97-AF65-F5344CB8AC3E}">
        <p14:creationId xmlns:p14="http://schemas.microsoft.com/office/powerpoint/2010/main" val="1888475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35FD79-2822-4166-ACB1-7B38A36F07E8}"/>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id="{9B817E67-7E73-448E-B05C-2243FB3A0777}"/>
              </a:ext>
            </a:extLst>
          </p:cNvPr>
          <p:cNvPicPr>
            <a:picLocks noGrp="1" noChangeAspect="1"/>
          </p:cNvPicPr>
          <p:nvPr>
            <p:ph idx="1"/>
          </p:nvPr>
        </p:nvPicPr>
        <p:blipFill rotWithShape="1">
          <a:blip r:embed="rId2"/>
          <a:srcRect l="16676" t="25936" r="18615" b="16517"/>
          <a:stretch/>
        </p:blipFill>
        <p:spPr>
          <a:xfrm>
            <a:off x="407963" y="215497"/>
            <a:ext cx="11092374" cy="5546189"/>
          </a:xfrm>
          <a:prstGeom prst="rect">
            <a:avLst/>
          </a:prstGeom>
        </p:spPr>
      </p:pic>
    </p:spTree>
    <p:extLst>
      <p:ext uri="{BB962C8B-B14F-4D97-AF65-F5344CB8AC3E}">
        <p14:creationId xmlns:p14="http://schemas.microsoft.com/office/powerpoint/2010/main" val="212087767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1276</Words>
  <Application>Microsoft Office PowerPoint</Application>
  <PresentationFormat>Широкоэкранный</PresentationFormat>
  <Paragraphs>54</Paragraphs>
  <Slides>19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19</vt:i4>
      </vt:variant>
    </vt:vector>
  </HeadingPairs>
  <TitlesOfParts>
    <vt:vector size="23" baseType="lpstr">
      <vt:lpstr>Arial</vt:lpstr>
      <vt:lpstr>Calibri</vt:lpstr>
      <vt:lpstr>Calibri Light</vt:lpstr>
      <vt:lpstr>Тема Office</vt:lpstr>
      <vt:lpstr>Презентация PowerPoint</vt:lpstr>
      <vt:lpstr>Презентация PowerPoint</vt:lpstr>
      <vt:lpstr>Paris-Nairobi (“Symphonie Satellite”) experiment by UNESCO in 1976 </vt:lpstr>
      <vt:lpstr>Презентация PowerPoint</vt:lpstr>
      <vt:lpstr>The current definition of “conference” in ISO 23155: </vt:lpstr>
      <vt:lpstr>Презентация PowerPoint</vt:lpstr>
      <vt:lpstr>Distance interpreting</vt:lpstr>
      <vt:lpstr>Remote Interpreting</vt:lpstr>
      <vt:lpstr>Презентация PowerPoint</vt:lpstr>
      <vt:lpstr>Презентация PowerPoint</vt:lpstr>
      <vt:lpstr>Презентация PowerPoint</vt:lpstr>
      <vt:lpstr>Does remote interpreting impact on quality, fatigue or stress?</vt:lpstr>
      <vt:lpstr>Презентация PowerPoint</vt:lpstr>
      <vt:lpstr>Features </vt:lpstr>
      <vt:lpstr>Презентация PowerPoint</vt:lpstr>
      <vt:lpstr>Презентация PowerPoint</vt:lpstr>
      <vt:lpstr>Презентация PowerPoint</vt:lpstr>
      <vt:lpstr>Презентация PowerPoint</vt:lpstr>
      <vt:lpstr>Message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Zhumaliye Zhansaya</dc:creator>
  <cp:lastModifiedBy>Zhumaliye Zhansaya</cp:lastModifiedBy>
  <cp:revision>20</cp:revision>
  <dcterms:created xsi:type="dcterms:W3CDTF">2021-04-24T01:48:13Z</dcterms:created>
  <dcterms:modified xsi:type="dcterms:W3CDTF">2022-04-18T04:59:09Z</dcterms:modified>
</cp:coreProperties>
</file>